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24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110EA6-6848-45BB-B42E-CF414A337AE3}"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143239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110EA6-6848-45BB-B42E-CF414A337AE3}"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36724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110EA6-6848-45BB-B42E-CF414A337AE3}"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904696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110EA6-6848-45BB-B42E-CF414A337AE3}"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47264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110EA6-6848-45BB-B42E-CF414A337AE3}"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4064747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110EA6-6848-45BB-B42E-CF414A337AE3}"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4205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110EA6-6848-45BB-B42E-CF414A337AE3}" type="datetimeFigureOut">
              <a:rPr lang="en-US" smtClean="0"/>
              <a:t>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3019446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110EA6-6848-45BB-B42E-CF414A337AE3}" type="datetimeFigureOut">
              <a:rPr lang="en-US" smtClean="0"/>
              <a:t>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2787712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10EA6-6848-45BB-B42E-CF414A337AE3}" type="datetimeFigureOut">
              <a:rPr lang="en-US" smtClean="0"/>
              <a:t>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68475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110EA6-6848-45BB-B42E-CF414A337AE3}"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3437816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110EA6-6848-45BB-B42E-CF414A337AE3}"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45AE5-2C9F-49B7-8C7B-C54F05733808}" type="slidenum">
              <a:rPr lang="en-US" smtClean="0"/>
              <a:t>‹#›</a:t>
            </a:fld>
            <a:endParaRPr lang="en-US"/>
          </a:p>
        </p:txBody>
      </p:sp>
    </p:spTree>
    <p:extLst>
      <p:ext uri="{BB962C8B-B14F-4D97-AF65-F5344CB8AC3E}">
        <p14:creationId xmlns:p14="http://schemas.microsoft.com/office/powerpoint/2010/main" val="1668525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10EA6-6848-45BB-B42E-CF414A337AE3}" type="datetimeFigureOut">
              <a:rPr lang="en-US" smtClean="0"/>
              <a:t>1/20/2019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45AE5-2C9F-49B7-8C7B-C54F05733808}" type="slidenum">
              <a:rPr lang="en-US" smtClean="0"/>
              <a:t>‹#›</a:t>
            </a:fld>
            <a:endParaRPr lang="en-US"/>
          </a:p>
        </p:txBody>
      </p:sp>
    </p:spTree>
    <p:extLst>
      <p:ext uri="{BB962C8B-B14F-4D97-AF65-F5344CB8AC3E}">
        <p14:creationId xmlns:p14="http://schemas.microsoft.com/office/powerpoint/2010/main" val="143918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biblehub.com/luke/19-3.htm" TargetMode="External"/><Relationship Id="rId2" Type="http://schemas.openxmlformats.org/officeDocument/2006/relationships/hyperlink" Target="http://biblehub.com/luke/19-2.htm" TargetMode="External"/><Relationship Id="rId1" Type="http://schemas.openxmlformats.org/officeDocument/2006/relationships/slideLayout" Target="../slideLayouts/slideLayout1.xml"/><Relationship Id="rId5" Type="http://schemas.openxmlformats.org/officeDocument/2006/relationships/hyperlink" Target="http://biblehub.com/luke/19-5.htm" TargetMode="External"/><Relationship Id="rId4" Type="http://schemas.openxmlformats.org/officeDocument/2006/relationships/hyperlink" Target="http://biblehub.com/luke/19-4.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biblehub.com/luke/19-7.htm" TargetMode="External"/><Relationship Id="rId2" Type="http://schemas.openxmlformats.org/officeDocument/2006/relationships/hyperlink" Target="http://biblehub.com/luke/19-6.htm" TargetMode="External"/><Relationship Id="rId1" Type="http://schemas.openxmlformats.org/officeDocument/2006/relationships/slideLayout" Target="../slideLayouts/slideLayout1.xml"/><Relationship Id="rId6" Type="http://schemas.openxmlformats.org/officeDocument/2006/relationships/hyperlink" Target="http://biblehub.com/luke/19-10.htm" TargetMode="External"/><Relationship Id="rId5" Type="http://schemas.openxmlformats.org/officeDocument/2006/relationships/hyperlink" Target="http://biblehub.com/luke/19-9.htm" TargetMode="External"/><Relationship Id="rId4" Type="http://schemas.openxmlformats.org/officeDocument/2006/relationships/hyperlink" Target="http://biblehub.com/luke/19-8.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381" y="4491952"/>
            <a:ext cx="5960286" cy="1602939"/>
          </a:xfrm>
          <a:prstGeom prst="rect">
            <a:avLst/>
          </a:prstGeom>
        </p:spPr>
        <p:txBody>
          <a:bodyPr wrap="none">
            <a:spAutoFit/>
          </a:bodyPr>
          <a:lstStyle/>
          <a:p>
            <a:pPr algn="ctr">
              <a:lnSpc>
                <a:spcPct val="107000"/>
              </a:lnSpc>
              <a:spcAft>
                <a:spcPts val="800"/>
              </a:spcAft>
            </a:pPr>
            <a:r>
              <a:rPr lang="en-US" sz="9600" b="1" dirty="0">
                <a:effectLst/>
                <a:latin typeface="Candara" panose="020E0502030303020204" pitchFamily="34" charset="0"/>
                <a:ea typeface="Calibri" panose="020F0502020204030204" pitchFamily="34" charset="0"/>
                <a:cs typeface="Times New Roman" panose="02020603050405020304" pitchFamily="18" charset="0"/>
              </a:rPr>
              <a:t>Vision 2019</a:t>
            </a:r>
            <a:endParaRPr lang="en-US" sz="96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0" y="1005840"/>
            <a:ext cx="8519160" cy="43434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095500" y="1600200"/>
            <a:ext cx="6941820" cy="144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5875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780" y="758697"/>
            <a:ext cx="8092440" cy="5370701"/>
          </a:xfrm>
          <a:prstGeom prst="rect">
            <a:avLst/>
          </a:prstGeom>
        </p:spPr>
        <p:txBody>
          <a:bodyPr wrap="square">
            <a:spAutoFit/>
          </a:bodyPr>
          <a:lstStyle/>
          <a:p>
            <a:pPr>
              <a:spcBef>
                <a:spcPts val="900"/>
              </a:spcBef>
              <a:spcAft>
                <a:spcPts val="900"/>
              </a:spcAft>
            </a:pPr>
            <a:r>
              <a:rPr lang="en-US" sz="2800" b="1" dirty="0">
                <a:solidFill>
                  <a:schemeClr val="accent5"/>
                </a:solidFill>
                <a:effectLst/>
                <a:latin typeface="Candara" panose="020E0502030303020204" pitchFamily="34" charset="0"/>
                <a:ea typeface="Times New Roman" panose="02020603050405020304" pitchFamily="18" charset="0"/>
              </a:rPr>
              <a:t>So, what time is it for The Sycamore Church??</a:t>
            </a:r>
            <a:endParaRPr lang="en-US" sz="2800" dirty="0">
              <a:solidFill>
                <a:schemeClr val="accent5"/>
              </a:solidFill>
              <a:effectLst/>
              <a:latin typeface="Candara" panose="020E0502030303020204" pitchFamily="34" charset="0"/>
              <a:ea typeface="Times New Roman" panose="02020603050405020304" pitchFamily="18" charset="0"/>
            </a:endParaRPr>
          </a:p>
          <a:p>
            <a:pPr>
              <a:spcBef>
                <a:spcPts val="900"/>
              </a:spcBef>
              <a:spcAft>
                <a:spcPts val="900"/>
              </a:spcAft>
            </a:pPr>
            <a:r>
              <a:rPr lang="en-US" sz="2800" b="1" dirty="0">
                <a:solidFill>
                  <a:srgbClr val="001320"/>
                </a:solidFill>
                <a:effectLst/>
                <a:latin typeface="Candara" panose="020E0502030303020204" pitchFamily="34" charset="0"/>
                <a:ea typeface="Times New Roman" panose="02020603050405020304" pitchFamily="18" charset="0"/>
              </a:rPr>
              <a:t>I give you four New Testament words that will give you the exact time:</a:t>
            </a:r>
            <a:endParaRPr lang="en-US" sz="2800" b="1" dirty="0">
              <a:effectLst/>
              <a:latin typeface="Candara" panose="020E0502030303020204" pitchFamily="34" charset="0"/>
              <a:ea typeface="Times New Roman" panose="02020603050405020304" pitchFamily="18" charset="0"/>
            </a:endParaRPr>
          </a:p>
          <a:p>
            <a:pPr lvl="1">
              <a:spcBef>
                <a:spcPts val="900"/>
              </a:spcBef>
              <a:spcAft>
                <a:spcPts val="900"/>
              </a:spcAft>
            </a:pPr>
            <a:r>
              <a:rPr lang="en-US" sz="2800" b="1" dirty="0">
                <a:solidFill>
                  <a:srgbClr val="001320"/>
                </a:solidFill>
                <a:effectLst/>
                <a:latin typeface="Candara" panose="020E0502030303020204" pitchFamily="34" charset="0"/>
                <a:ea typeface="Times New Roman" panose="02020603050405020304" pitchFamily="18" charset="0"/>
              </a:rPr>
              <a:t>1)  </a:t>
            </a:r>
            <a:r>
              <a:rPr lang="en-US" sz="2800" b="1" dirty="0" err="1">
                <a:solidFill>
                  <a:srgbClr val="001320"/>
                </a:solidFill>
                <a:effectLst/>
                <a:latin typeface="Candara" panose="020E0502030303020204" pitchFamily="34" charset="0"/>
                <a:ea typeface="Times New Roman" panose="02020603050405020304" pitchFamily="18" charset="0"/>
              </a:rPr>
              <a:t>Chronos</a:t>
            </a:r>
            <a:endParaRPr lang="en-US" sz="2800" b="1" dirty="0">
              <a:effectLst/>
              <a:latin typeface="Candara" panose="020E0502030303020204" pitchFamily="34" charset="0"/>
              <a:ea typeface="Times New Roman" panose="02020603050405020304" pitchFamily="18" charset="0"/>
            </a:endParaRPr>
          </a:p>
          <a:p>
            <a:pPr lvl="1">
              <a:spcBef>
                <a:spcPts val="900"/>
              </a:spcBef>
              <a:spcAft>
                <a:spcPts val="900"/>
              </a:spcAft>
            </a:pPr>
            <a:r>
              <a:rPr lang="en-US" sz="2800" b="1" dirty="0">
                <a:solidFill>
                  <a:srgbClr val="001320"/>
                </a:solidFill>
                <a:effectLst/>
                <a:latin typeface="Candara" panose="020E0502030303020204" pitchFamily="34" charset="0"/>
                <a:ea typeface="Times New Roman" panose="02020603050405020304" pitchFamily="18" charset="0"/>
              </a:rPr>
              <a:t>2)  Eon</a:t>
            </a:r>
            <a:endParaRPr lang="en-US" sz="2800" b="1" dirty="0">
              <a:effectLst/>
              <a:latin typeface="Candara" panose="020E0502030303020204" pitchFamily="34" charset="0"/>
              <a:ea typeface="Times New Roman" panose="02020603050405020304" pitchFamily="18" charset="0"/>
            </a:endParaRPr>
          </a:p>
          <a:p>
            <a:pPr lvl="1">
              <a:spcBef>
                <a:spcPts val="900"/>
              </a:spcBef>
              <a:spcAft>
                <a:spcPts val="900"/>
              </a:spcAft>
            </a:pPr>
            <a:r>
              <a:rPr lang="en-US" sz="2800" b="1" dirty="0">
                <a:solidFill>
                  <a:srgbClr val="001320"/>
                </a:solidFill>
                <a:effectLst/>
                <a:latin typeface="Candara" panose="020E0502030303020204" pitchFamily="34" charset="0"/>
                <a:ea typeface="Times New Roman" panose="02020603050405020304" pitchFamily="18" charset="0"/>
              </a:rPr>
              <a:t>3)  Telos</a:t>
            </a:r>
            <a:endParaRPr lang="en-US" sz="2800" b="1" dirty="0">
              <a:effectLst/>
              <a:latin typeface="Candara" panose="020E0502030303020204" pitchFamily="34" charset="0"/>
              <a:ea typeface="Times New Roman" panose="02020603050405020304" pitchFamily="18" charset="0"/>
            </a:endParaRPr>
          </a:p>
          <a:p>
            <a:pPr lvl="1">
              <a:spcBef>
                <a:spcPts val="900"/>
              </a:spcBef>
              <a:spcAft>
                <a:spcPts val="900"/>
              </a:spcAft>
            </a:pPr>
            <a:r>
              <a:rPr lang="en-US" sz="2800" b="1" dirty="0">
                <a:solidFill>
                  <a:srgbClr val="001320"/>
                </a:solidFill>
                <a:effectLst/>
                <a:latin typeface="Candara" panose="020E0502030303020204" pitchFamily="34" charset="0"/>
                <a:ea typeface="Times New Roman" panose="02020603050405020304" pitchFamily="18" charset="0"/>
              </a:rPr>
              <a:t>4)  Kairos</a:t>
            </a:r>
            <a:endParaRPr lang="en-US" sz="2800" b="1" dirty="0">
              <a:effectLst/>
              <a:latin typeface="Candara" panose="020E0502030303020204" pitchFamily="34" charset="0"/>
              <a:ea typeface="Times New Roman" panose="02020603050405020304" pitchFamily="18" charset="0"/>
            </a:endParaRPr>
          </a:p>
          <a:p>
            <a:pPr>
              <a:spcBef>
                <a:spcPts val="900"/>
              </a:spcBef>
              <a:spcAft>
                <a:spcPts val="900"/>
              </a:spcAft>
            </a:pPr>
            <a:r>
              <a:rPr lang="en-US" sz="1200" dirty="0">
                <a:solidFill>
                  <a:srgbClr val="001320"/>
                </a:solidFill>
                <a:effectLst/>
                <a:latin typeface="Candara" panose="020E0502030303020204" pitchFamily="34" charset="0"/>
                <a:ea typeface="Times New Roman" panose="02020603050405020304" pitchFamily="18" charset="0"/>
              </a:rPr>
              <a:t> </a:t>
            </a:r>
            <a:endParaRPr lang="en-US" sz="900" dirty="0">
              <a:effectLst/>
              <a:latin typeface="Candara" panose="020E0502030303020204" pitchFamily="34" charset="0"/>
              <a:ea typeface="Times New Roman" panose="02020603050405020304" pitchFamily="18" charset="0"/>
            </a:endParaRPr>
          </a:p>
          <a:p>
            <a:pPr algn="ctr">
              <a:spcBef>
                <a:spcPts val="900"/>
              </a:spcBef>
              <a:spcAft>
                <a:spcPts val="900"/>
              </a:spcAft>
            </a:pPr>
            <a:r>
              <a:rPr lang="en-US" sz="2800" b="1" dirty="0">
                <a:solidFill>
                  <a:schemeClr val="accent5"/>
                </a:solidFill>
                <a:effectLst/>
                <a:latin typeface="Candara" panose="020E0502030303020204" pitchFamily="34" charset="0"/>
                <a:ea typeface="Times New Roman" panose="02020603050405020304" pitchFamily="18" charset="0"/>
              </a:rPr>
              <a:t>There is no plan B!</a:t>
            </a:r>
            <a:endParaRPr lang="en-US" sz="2800" dirty="0">
              <a:solidFill>
                <a:schemeClr val="accent5"/>
              </a:solidFill>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76200"/>
            <a:ext cx="9144000" cy="152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368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680" y="773937"/>
            <a:ext cx="8092440" cy="5311069"/>
          </a:xfrm>
          <a:prstGeom prst="rect">
            <a:avLst/>
          </a:prstGeom>
        </p:spPr>
        <p:txBody>
          <a:bodyPr wrap="square">
            <a:spAutoFit/>
          </a:bodyPr>
          <a:lstStyle/>
          <a:p>
            <a:pPr>
              <a:lnSpc>
                <a:spcPct val="107000"/>
              </a:lnSpc>
              <a:spcAft>
                <a:spcPts val="800"/>
              </a:spcAft>
            </a:pPr>
            <a:r>
              <a:rPr lang="en-US" sz="2800" b="1" dirty="0">
                <a:solidFill>
                  <a:schemeClr val="accent5"/>
                </a:solidFill>
                <a:effectLst/>
                <a:latin typeface="Candara" panose="020E0502030303020204" pitchFamily="34" charset="0"/>
                <a:ea typeface="Calibri" panose="020F0502020204030204" pitchFamily="34" charset="0"/>
                <a:cs typeface="Times New Roman" panose="02020603050405020304" pitchFamily="18" charset="0"/>
              </a:rPr>
              <a:t>Luke 19:1-10</a:t>
            </a:r>
            <a:endParaRPr lang="en-US" sz="2800" dirty="0">
              <a:solidFill>
                <a:schemeClr val="accent5"/>
              </a:solidFill>
              <a:effectLst/>
              <a:latin typeface="Candara" panose="020E0502030303020204" pitchFamily="34" charset="0"/>
              <a:ea typeface="Calibri" panose="020F0502020204030204" pitchFamily="34" charset="0"/>
              <a:cs typeface="Times New Roman" panose="02020603050405020304" pitchFamily="18" charset="0"/>
            </a:endParaRPr>
          </a:p>
          <a:p>
            <a:pPr indent="238125" algn="just">
              <a:spcBef>
                <a:spcPts val="900"/>
              </a:spcBef>
              <a:spcAft>
                <a:spcPts val="900"/>
              </a:spcAft>
            </a:pPr>
            <a:r>
              <a:rPr lang="en-US" sz="2800" i="1" dirty="0">
                <a:solidFill>
                  <a:srgbClr val="001320"/>
                </a:solidFill>
                <a:effectLst/>
                <a:latin typeface="Candara" panose="020E0502030303020204" pitchFamily="34" charset="0"/>
                <a:ea typeface="Times New Roman" panose="02020603050405020304" pitchFamily="18" charset="0"/>
              </a:rPr>
              <a:t>Jesus entered Jericho and made his way through the town. </a:t>
            </a:r>
            <a:r>
              <a:rPr lang="en-US" sz="2800" b="1" i="1" u="sng" dirty="0">
                <a:solidFill>
                  <a:srgbClr val="0092F2"/>
                </a:solidFill>
                <a:effectLst/>
                <a:latin typeface="Candara" panose="020E0502030303020204" pitchFamily="34" charset="0"/>
                <a:ea typeface="Times New Roman" panose="02020603050405020304" pitchFamily="18" charset="0"/>
                <a:hlinkClick r:id="rId2"/>
              </a:rPr>
              <a:t>2</a:t>
            </a:r>
            <a:r>
              <a:rPr lang="en-US" sz="2800" i="1" dirty="0">
                <a:solidFill>
                  <a:srgbClr val="001320"/>
                </a:solidFill>
                <a:effectLst/>
                <a:latin typeface="Candara" panose="020E0502030303020204" pitchFamily="34" charset="0"/>
                <a:ea typeface="Times New Roman" panose="02020603050405020304" pitchFamily="18" charset="0"/>
              </a:rPr>
              <a:t>There was a man there named Zacchaeus. He was the chief tax collector in the region, and he had become very rich. </a:t>
            </a:r>
            <a:r>
              <a:rPr lang="en-US" sz="2800" b="1" i="1" u="sng" dirty="0">
                <a:solidFill>
                  <a:srgbClr val="0092F2"/>
                </a:solidFill>
                <a:effectLst/>
                <a:latin typeface="Candara" panose="020E0502030303020204" pitchFamily="34" charset="0"/>
                <a:ea typeface="Times New Roman" panose="02020603050405020304" pitchFamily="18" charset="0"/>
                <a:hlinkClick r:id="rId3"/>
              </a:rPr>
              <a:t>3</a:t>
            </a:r>
            <a:r>
              <a:rPr lang="en-US" sz="2800" i="1" dirty="0">
                <a:solidFill>
                  <a:srgbClr val="001320"/>
                </a:solidFill>
                <a:effectLst/>
                <a:latin typeface="Candara" panose="020E0502030303020204" pitchFamily="34" charset="0"/>
                <a:ea typeface="Times New Roman" panose="02020603050405020304" pitchFamily="18" charset="0"/>
              </a:rPr>
              <a:t>He tried to get a look at Jesus, but he was too short to see over the crowd. </a:t>
            </a:r>
            <a:r>
              <a:rPr lang="en-US" sz="2800" b="1" i="1" u="sng" dirty="0">
                <a:solidFill>
                  <a:srgbClr val="0092F2"/>
                </a:solidFill>
                <a:effectLst/>
                <a:latin typeface="Candara" panose="020E0502030303020204" pitchFamily="34" charset="0"/>
                <a:ea typeface="Times New Roman" panose="02020603050405020304" pitchFamily="18" charset="0"/>
                <a:hlinkClick r:id="rId4"/>
              </a:rPr>
              <a:t>4</a:t>
            </a:r>
            <a:r>
              <a:rPr lang="en-US" sz="2800" i="1" dirty="0">
                <a:solidFill>
                  <a:srgbClr val="001320"/>
                </a:solidFill>
                <a:effectLst/>
                <a:latin typeface="Candara" panose="020E0502030303020204" pitchFamily="34" charset="0"/>
                <a:ea typeface="Times New Roman" panose="02020603050405020304" pitchFamily="18" charset="0"/>
              </a:rPr>
              <a:t>So he ran ahead and climbed a sycamore-fig tree beside the road, for Jesus was going to pass that way.</a:t>
            </a:r>
            <a:endParaRPr lang="en-US" sz="2800" dirty="0">
              <a:effectLst/>
              <a:latin typeface="Candara" panose="020E0502030303020204" pitchFamily="34" charset="0"/>
              <a:ea typeface="Times New Roman" panose="02020603050405020304" pitchFamily="18" charset="0"/>
            </a:endParaRPr>
          </a:p>
          <a:p>
            <a:pPr indent="238125" algn="just">
              <a:spcBef>
                <a:spcPts val="900"/>
              </a:spcBef>
              <a:spcAft>
                <a:spcPts val="900"/>
              </a:spcAft>
            </a:pPr>
            <a:r>
              <a:rPr lang="en-US" sz="2800" b="1" i="1" u="sng" dirty="0">
                <a:solidFill>
                  <a:srgbClr val="0092F2"/>
                </a:solidFill>
                <a:effectLst/>
                <a:latin typeface="Candara" panose="020E0502030303020204" pitchFamily="34" charset="0"/>
                <a:ea typeface="Times New Roman" panose="02020603050405020304" pitchFamily="18" charset="0"/>
                <a:hlinkClick r:id="rId5"/>
              </a:rPr>
              <a:t>5</a:t>
            </a:r>
            <a:r>
              <a:rPr lang="en-US" sz="2800" i="1" dirty="0">
                <a:solidFill>
                  <a:srgbClr val="001320"/>
                </a:solidFill>
                <a:effectLst/>
                <a:latin typeface="Candara" panose="020E0502030303020204" pitchFamily="34" charset="0"/>
                <a:ea typeface="Times New Roman" panose="02020603050405020304" pitchFamily="18" charset="0"/>
              </a:rPr>
              <a:t>When Jesus came by, he looked up at Zacchaeus and called him by name. </a:t>
            </a:r>
            <a:r>
              <a:rPr lang="en-US" sz="2800" i="1" dirty="0">
                <a:solidFill>
                  <a:srgbClr val="A80000"/>
                </a:solidFill>
                <a:effectLst/>
                <a:latin typeface="Candara" panose="020E0502030303020204" pitchFamily="34" charset="0"/>
                <a:ea typeface="Times New Roman" panose="02020603050405020304" pitchFamily="18" charset="0"/>
              </a:rPr>
              <a:t>“Zacchaeus!”</a:t>
            </a:r>
            <a:r>
              <a:rPr lang="en-US" sz="2800" i="1" dirty="0">
                <a:solidFill>
                  <a:srgbClr val="001320"/>
                </a:solidFill>
                <a:effectLst/>
                <a:latin typeface="Candara" panose="020E0502030303020204" pitchFamily="34" charset="0"/>
                <a:ea typeface="Times New Roman" panose="02020603050405020304" pitchFamily="18" charset="0"/>
              </a:rPr>
              <a:t> he said. </a:t>
            </a:r>
            <a:r>
              <a:rPr lang="en-US" sz="2800" i="1" dirty="0">
                <a:solidFill>
                  <a:srgbClr val="A80000"/>
                </a:solidFill>
                <a:effectLst/>
                <a:latin typeface="Candara" panose="020E0502030303020204" pitchFamily="34" charset="0"/>
                <a:ea typeface="Times New Roman" panose="02020603050405020304" pitchFamily="18" charset="0"/>
              </a:rPr>
              <a:t>“Quick, come down! I must be a guest in your home today.”</a:t>
            </a:r>
            <a:endParaRPr lang="en-US" sz="28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76200"/>
            <a:ext cx="9144000" cy="152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17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98677"/>
            <a:ext cx="8092440" cy="5724644"/>
          </a:xfrm>
          <a:prstGeom prst="rect">
            <a:avLst/>
          </a:prstGeom>
        </p:spPr>
        <p:txBody>
          <a:bodyPr wrap="square">
            <a:spAutoFit/>
          </a:bodyPr>
          <a:lstStyle/>
          <a:p>
            <a:pPr indent="238125" algn="just">
              <a:spcBef>
                <a:spcPts val="900"/>
              </a:spcBef>
              <a:spcAft>
                <a:spcPts val="900"/>
              </a:spcAft>
            </a:pPr>
            <a:r>
              <a:rPr lang="en-US" sz="2800" b="1" i="1" u="sng" dirty="0">
                <a:solidFill>
                  <a:srgbClr val="0092F2"/>
                </a:solidFill>
                <a:effectLst/>
                <a:latin typeface="Candara" panose="020E0502030303020204" pitchFamily="34" charset="0"/>
                <a:ea typeface="Times New Roman" panose="02020603050405020304" pitchFamily="18" charset="0"/>
                <a:hlinkClick r:id="rId2"/>
              </a:rPr>
              <a:t>6</a:t>
            </a:r>
            <a:r>
              <a:rPr lang="en-US" sz="2800" i="1" dirty="0">
                <a:solidFill>
                  <a:srgbClr val="001320"/>
                </a:solidFill>
                <a:effectLst/>
                <a:latin typeface="Candara" panose="020E0502030303020204" pitchFamily="34" charset="0"/>
                <a:ea typeface="Times New Roman" panose="02020603050405020304" pitchFamily="18" charset="0"/>
              </a:rPr>
              <a:t>Zacchaeus quickly climbed down and took Jesus to his house in great excitement and joy. </a:t>
            </a:r>
            <a:r>
              <a:rPr lang="en-US" sz="2800" b="1" i="1" dirty="0">
                <a:solidFill>
                  <a:srgbClr val="0092F2"/>
                </a:solidFill>
                <a:effectLst/>
                <a:latin typeface="Candara" panose="020E0502030303020204" pitchFamily="34" charset="0"/>
                <a:ea typeface="Times New Roman" panose="02020603050405020304" pitchFamily="18" charset="0"/>
                <a:hlinkClick r:id="rId3"/>
              </a:rPr>
              <a:t>7</a:t>
            </a:r>
            <a:r>
              <a:rPr lang="en-US" sz="2800" i="1" dirty="0">
                <a:solidFill>
                  <a:srgbClr val="001320"/>
                </a:solidFill>
                <a:effectLst/>
                <a:latin typeface="Candara" panose="020E0502030303020204" pitchFamily="34" charset="0"/>
                <a:ea typeface="Times New Roman" panose="02020603050405020304" pitchFamily="18" charset="0"/>
              </a:rPr>
              <a:t>But the people were displeased. “He has gone to be the guest of a notorious sinner,” they grumbled.</a:t>
            </a:r>
            <a:endParaRPr lang="en-US" sz="2800" dirty="0">
              <a:effectLst/>
              <a:latin typeface="Candara" panose="020E0502030303020204" pitchFamily="34" charset="0"/>
              <a:ea typeface="Times New Roman" panose="02020603050405020304" pitchFamily="18" charset="0"/>
            </a:endParaRPr>
          </a:p>
          <a:p>
            <a:pPr indent="238125" algn="just">
              <a:spcBef>
                <a:spcPts val="900"/>
              </a:spcBef>
              <a:spcAft>
                <a:spcPts val="900"/>
              </a:spcAft>
            </a:pPr>
            <a:r>
              <a:rPr lang="en-US" sz="2800" b="1" i="1" u="sng" dirty="0">
                <a:solidFill>
                  <a:srgbClr val="0092F2"/>
                </a:solidFill>
                <a:effectLst/>
                <a:latin typeface="Candara" panose="020E0502030303020204" pitchFamily="34" charset="0"/>
                <a:ea typeface="Times New Roman" panose="02020603050405020304" pitchFamily="18" charset="0"/>
                <a:hlinkClick r:id="rId4"/>
              </a:rPr>
              <a:t>8</a:t>
            </a:r>
            <a:r>
              <a:rPr lang="en-US" sz="2800" i="1" dirty="0">
                <a:solidFill>
                  <a:srgbClr val="001320"/>
                </a:solidFill>
                <a:effectLst/>
                <a:latin typeface="Candara" panose="020E0502030303020204" pitchFamily="34" charset="0"/>
                <a:ea typeface="Times New Roman" panose="02020603050405020304" pitchFamily="18" charset="0"/>
              </a:rPr>
              <a:t>Meanwhile, Zacchaeus stood before the Lord and said, “I will give half my wealth to the poor, Lord, and if I have cheated people on their taxes, I will give them back four times as much!”</a:t>
            </a:r>
            <a:endParaRPr lang="en-US" sz="2800" dirty="0">
              <a:effectLst/>
              <a:latin typeface="Candara" panose="020E0502030303020204" pitchFamily="34" charset="0"/>
              <a:ea typeface="Times New Roman" panose="02020603050405020304" pitchFamily="18" charset="0"/>
            </a:endParaRPr>
          </a:p>
          <a:p>
            <a:pPr indent="238125" algn="just">
              <a:spcBef>
                <a:spcPts val="900"/>
              </a:spcBef>
              <a:spcAft>
                <a:spcPts val="900"/>
              </a:spcAft>
            </a:pPr>
            <a:r>
              <a:rPr lang="en-US" sz="2800" b="1" i="1" u="sng" dirty="0">
                <a:solidFill>
                  <a:srgbClr val="0092F2"/>
                </a:solidFill>
                <a:effectLst/>
                <a:latin typeface="Candara" panose="020E0502030303020204" pitchFamily="34" charset="0"/>
                <a:ea typeface="Times New Roman" panose="02020603050405020304" pitchFamily="18" charset="0"/>
                <a:hlinkClick r:id="rId5"/>
              </a:rPr>
              <a:t>9</a:t>
            </a:r>
            <a:r>
              <a:rPr lang="en-US" sz="2800" i="1" dirty="0">
                <a:solidFill>
                  <a:srgbClr val="001320"/>
                </a:solidFill>
                <a:effectLst/>
                <a:latin typeface="Candara" panose="020E0502030303020204" pitchFamily="34" charset="0"/>
                <a:ea typeface="Times New Roman" panose="02020603050405020304" pitchFamily="18" charset="0"/>
              </a:rPr>
              <a:t>Jesus responded, </a:t>
            </a:r>
            <a:r>
              <a:rPr lang="en-US" sz="2800" i="1" dirty="0">
                <a:solidFill>
                  <a:srgbClr val="A80000"/>
                </a:solidFill>
                <a:effectLst/>
                <a:latin typeface="Candara" panose="020E0502030303020204" pitchFamily="34" charset="0"/>
                <a:ea typeface="Times New Roman" panose="02020603050405020304" pitchFamily="18" charset="0"/>
              </a:rPr>
              <a:t>“Salvation has come to this home today, for this man has shown himself to be a true son of Abraham.</a:t>
            </a:r>
            <a:r>
              <a:rPr lang="en-US" sz="2800" i="1" dirty="0">
                <a:solidFill>
                  <a:srgbClr val="001320"/>
                </a:solidFill>
                <a:effectLst/>
                <a:latin typeface="Candara" panose="020E0502030303020204" pitchFamily="34" charset="0"/>
                <a:ea typeface="Times New Roman" panose="02020603050405020304" pitchFamily="18" charset="0"/>
              </a:rPr>
              <a:t> </a:t>
            </a:r>
            <a:r>
              <a:rPr lang="en-US" sz="2800" b="1" i="1" u="sng" dirty="0">
                <a:solidFill>
                  <a:srgbClr val="0092F2"/>
                </a:solidFill>
                <a:effectLst/>
                <a:latin typeface="Candara" panose="020E0502030303020204" pitchFamily="34" charset="0"/>
                <a:ea typeface="Times New Roman" panose="02020603050405020304" pitchFamily="18" charset="0"/>
                <a:hlinkClick r:id="rId6"/>
              </a:rPr>
              <a:t>10</a:t>
            </a:r>
            <a:r>
              <a:rPr lang="en-US" sz="2800" i="1" dirty="0">
                <a:solidFill>
                  <a:srgbClr val="A80000"/>
                </a:solidFill>
                <a:effectLst/>
                <a:latin typeface="Candara" panose="020E0502030303020204" pitchFamily="34" charset="0"/>
                <a:ea typeface="Times New Roman" panose="02020603050405020304" pitchFamily="18" charset="0"/>
              </a:rPr>
              <a:t>For the Son of Man came to seek and save those who are lost.”	</a:t>
            </a:r>
            <a:r>
              <a:rPr lang="en-US" sz="2800" b="1" i="1" dirty="0">
                <a:solidFill>
                  <a:srgbClr val="A80000"/>
                </a:solidFill>
                <a:latin typeface="Candara" panose="020E0502030303020204" pitchFamily="34" charset="0"/>
                <a:ea typeface="Calibri" panose="020F0502020204030204" pitchFamily="34" charset="0"/>
                <a:cs typeface="Times New Roman" panose="02020603050405020304" pitchFamily="18" charset="0"/>
              </a:rPr>
              <a:t>	</a:t>
            </a:r>
            <a:r>
              <a:rPr lang="en-US" sz="2800" b="1" dirty="0">
                <a:solidFill>
                  <a:schemeClr val="accent5"/>
                </a:solidFill>
                <a:effectLst/>
                <a:latin typeface="Candara" panose="020E0502030303020204" pitchFamily="34" charset="0"/>
                <a:ea typeface="Calibri" panose="020F0502020204030204" pitchFamily="34" charset="0"/>
                <a:cs typeface="Times New Roman" panose="02020603050405020304" pitchFamily="18" charset="0"/>
              </a:rPr>
              <a:t>Luke 19:1-10</a:t>
            </a:r>
            <a:endParaRPr lang="en-US" sz="2800" dirty="0">
              <a:solidFill>
                <a:schemeClr val="accent5"/>
              </a:solidFill>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76200"/>
            <a:ext cx="9144000" cy="152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952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920" y="560577"/>
            <a:ext cx="8092440" cy="5770811"/>
          </a:xfrm>
          <a:prstGeom prst="rect">
            <a:avLst/>
          </a:prstGeom>
        </p:spPr>
        <p:txBody>
          <a:bodyPr wrap="square">
            <a:spAutoFit/>
          </a:bodyPr>
          <a:lstStyle/>
          <a:p>
            <a:pPr indent="238125">
              <a:spcBef>
                <a:spcPts val="900"/>
              </a:spcBef>
              <a:spcAft>
                <a:spcPts val="900"/>
              </a:spcAft>
            </a:pPr>
            <a:r>
              <a:rPr lang="en-US" sz="2800" b="1" dirty="0">
                <a:solidFill>
                  <a:schemeClr val="accent5"/>
                </a:solidFill>
                <a:effectLst/>
                <a:latin typeface="Candara" panose="020E0502030303020204" pitchFamily="34" charset="0"/>
                <a:ea typeface="Times New Roman" panose="02020603050405020304" pitchFamily="18" charset="0"/>
              </a:rPr>
              <a:t>The last two weeks we have heard 2 things loud and clear from the story of Zacchaeus:</a:t>
            </a:r>
            <a:endParaRPr lang="en-US" sz="2800" dirty="0">
              <a:solidFill>
                <a:schemeClr val="accent5"/>
              </a:solidFill>
              <a:effectLst/>
              <a:latin typeface="Candara" panose="020E0502030303020204" pitchFamily="34" charset="0"/>
              <a:ea typeface="Times New Roman" panose="02020603050405020304" pitchFamily="18" charset="0"/>
            </a:endParaRPr>
          </a:p>
          <a:p>
            <a:pPr marL="631825" indent="-403225">
              <a:spcBef>
                <a:spcPts val="900"/>
              </a:spcBef>
              <a:spcAft>
                <a:spcPts val="900"/>
              </a:spcAft>
              <a:buAutoNum type="arabicParenR"/>
            </a:pPr>
            <a:r>
              <a:rPr lang="en-US" sz="2800" dirty="0">
                <a:solidFill>
                  <a:srgbClr val="001320"/>
                </a:solidFill>
                <a:effectLst/>
                <a:latin typeface="Candara" panose="020E0502030303020204" pitchFamily="34" charset="0"/>
                <a:ea typeface="Times New Roman" panose="02020603050405020304" pitchFamily="18" charset="0"/>
              </a:rPr>
              <a:t>Our name is The Sycamore Church.  The Sycamore tree lifted Zacchaeus up so that he could see Jesus.  Hence, our motto:                     </a:t>
            </a:r>
            <a:r>
              <a:rPr lang="en-US" sz="2800" b="1" dirty="0">
                <a:solidFill>
                  <a:schemeClr val="accent5"/>
                </a:solidFill>
                <a:effectLst/>
                <a:latin typeface="Candara" panose="020E0502030303020204" pitchFamily="34" charset="0"/>
                <a:ea typeface="Times New Roman" panose="02020603050405020304" pitchFamily="18" charset="0"/>
              </a:rPr>
              <a:t>“Lifting people up so that they can see Jesus.”</a:t>
            </a:r>
          </a:p>
          <a:p>
            <a:pPr marL="631825" indent="-403225">
              <a:spcBef>
                <a:spcPts val="900"/>
              </a:spcBef>
              <a:spcAft>
                <a:spcPts val="900"/>
              </a:spcAft>
              <a:buAutoNum type="arabicParenR"/>
            </a:pPr>
            <a:endParaRPr lang="en-US" sz="1600" dirty="0">
              <a:effectLst/>
              <a:latin typeface="Candara" panose="020E0502030303020204" pitchFamily="34" charset="0"/>
              <a:ea typeface="Times New Roman" panose="02020603050405020304" pitchFamily="18" charset="0"/>
            </a:endParaRPr>
          </a:p>
          <a:p>
            <a:pPr marL="631825" indent="-403225">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2) Our purpose is                                                                   </a:t>
            </a:r>
            <a:r>
              <a:rPr lang="en-US" sz="2800" b="1" dirty="0">
                <a:solidFill>
                  <a:schemeClr val="accent5"/>
                </a:solidFill>
                <a:effectLst/>
                <a:latin typeface="Candara" panose="020E0502030303020204" pitchFamily="34" charset="0"/>
                <a:ea typeface="Times New Roman" panose="02020603050405020304" pitchFamily="18" charset="0"/>
              </a:rPr>
              <a:t>“Knowing Him and making Him known.”</a:t>
            </a:r>
            <a:r>
              <a:rPr lang="en-US" sz="2800" dirty="0">
                <a:solidFill>
                  <a:schemeClr val="accent5"/>
                </a:solidFill>
                <a:effectLst/>
                <a:latin typeface="Candara" panose="020E0502030303020204" pitchFamily="34" charset="0"/>
                <a:ea typeface="Times New Roman" panose="02020603050405020304" pitchFamily="18" charset="0"/>
              </a:rPr>
              <a:t>  </a:t>
            </a:r>
            <a:r>
              <a:rPr lang="en-US" sz="2800" dirty="0">
                <a:solidFill>
                  <a:srgbClr val="001320"/>
                </a:solidFill>
                <a:effectLst/>
                <a:latin typeface="Candara" panose="020E0502030303020204" pitchFamily="34" charset="0"/>
                <a:ea typeface="Times New Roman" panose="02020603050405020304" pitchFamily="18" charset="0"/>
              </a:rPr>
              <a:t>Zacchaeus came to know Jesus, Jesus changed his life and then He made Jesus known to others through his repayment plan.</a:t>
            </a:r>
            <a:endParaRPr lang="en-US" sz="28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76200"/>
            <a:ext cx="9144000" cy="152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037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740" y="804417"/>
            <a:ext cx="8092440" cy="4924425"/>
          </a:xfrm>
          <a:prstGeom prst="rect">
            <a:avLst/>
          </a:prstGeom>
        </p:spPr>
        <p:txBody>
          <a:bodyPr wrap="square">
            <a:spAutoFit/>
          </a:bodyPr>
          <a:lstStyle/>
          <a:p>
            <a:pPr indent="238125" algn="just">
              <a:spcBef>
                <a:spcPts val="900"/>
              </a:spcBef>
              <a:spcAft>
                <a:spcPts val="900"/>
              </a:spcAft>
            </a:pPr>
            <a:r>
              <a:rPr lang="en-US" sz="2800" b="1" u="sng" dirty="0">
                <a:solidFill>
                  <a:schemeClr val="accent5"/>
                </a:solidFill>
                <a:effectLst/>
                <a:latin typeface="Candara" panose="020E0502030303020204" pitchFamily="34" charset="0"/>
                <a:ea typeface="Times New Roman" panose="02020603050405020304" pitchFamily="18" charset="0"/>
              </a:rPr>
              <a:t>Key Question</a:t>
            </a:r>
            <a:endParaRPr lang="en-US" sz="2800" dirty="0">
              <a:solidFill>
                <a:schemeClr val="accent5"/>
              </a:solidFill>
              <a:effectLst/>
              <a:latin typeface="Candara" panose="020E0502030303020204" pitchFamily="34" charset="0"/>
              <a:ea typeface="Times New Roman" panose="02020603050405020304" pitchFamily="18" charset="0"/>
            </a:endParaRPr>
          </a:p>
          <a:p>
            <a:pPr indent="238125" algn="ctr">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So, let’s return to the beginning of the story.      What happened that started all these things?</a:t>
            </a:r>
            <a:endParaRPr lang="en-US" sz="2800" dirty="0">
              <a:effectLst/>
              <a:latin typeface="Candara" panose="020E0502030303020204" pitchFamily="34" charset="0"/>
              <a:ea typeface="Times New Roman" panose="02020603050405020304" pitchFamily="18" charset="0"/>
            </a:endParaRPr>
          </a:p>
          <a:p>
            <a:pPr indent="238125" algn="ctr">
              <a:spcBef>
                <a:spcPts val="900"/>
              </a:spcBef>
              <a:spcAft>
                <a:spcPts val="900"/>
              </a:spcAft>
            </a:pPr>
            <a:r>
              <a:rPr lang="en-US" sz="2800" b="1" dirty="0">
                <a:solidFill>
                  <a:schemeClr val="accent5"/>
                </a:solidFill>
                <a:effectLst/>
                <a:latin typeface="Candara" panose="020E0502030303020204" pitchFamily="34" charset="0"/>
                <a:ea typeface="Times New Roman" panose="02020603050405020304" pitchFamily="18" charset="0"/>
              </a:rPr>
              <a:t>Zacchaeus heard God’s voice!</a:t>
            </a:r>
            <a:endParaRPr lang="en-US" sz="2800" dirty="0">
              <a:solidFill>
                <a:schemeClr val="accent5"/>
              </a:solidFill>
              <a:effectLst/>
              <a:latin typeface="Candara" panose="020E0502030303020204" pitchFamily="34" charset="0"/>
              <a:ea typeface="Times New Roman" panose="02020603050405020304" pitchFamily="18" charset="0"/>
            </a:endParaRPr>
          </a:p>
          <a:p>
            <a:pPr marL="342900" marR="0" lvl="0" indent="-342900">
              <a:spcBef>
                <a:spcPts val="900"/>
              </a:spcBef>
              <a:spcAft>
                <a:spcPts val="900"/>
              </a:spcAft>
              <a:buFont typeface="Symbol" panose="05050102010706020507" pitchFamily="18" charset="2"/>
              <a:buChar char=""/>
            </a:pPr>
            <a:r>
              <a:rPr lang="en-US" sz="2800" dirty="0">
                <a:solidFill>
                  <a:srgbClr val="001320"/>
                </a:solidFill>
                <a:effectLst/>
                <a:latin typeface="Candara" panose="020E0502030303020204" pitchFamily="34" charset="0"/>
                <a:ea typeface="Times New Roman" panose="02020603050405020304" pitchFamily="18" charset="0"/>
                <a:cs typeface="Arial" panose="020B0604020202020204" pitchFamily="34" charset="0"/>
              </a:rPr>
              <a:t>Audrey and I heard God’s voice in 1992 </a:t>
            </a:r>
            <a:endParaRPr lang="en-US" sz="2800" dirty="0">
              <a:effectLst/>
              <a:latin typeface="Candara" panose="020E0502030303020204" pitchFamily="34" charset="0"/>
              <a:ea typeface="Times New Roman" panose="02020603050405020304" pitchFamily="18" charset="0"/>
              <a:cs typeface="Arial" panose="020B0604020202020204" pitchFamily="34" charset="0"/>
            </a:endParaRPr>
          </a:p>
          <a:p>
            <a:pPr marL="342900" marR="0" lvl="0" indent="-342900">
              <a:spcBef>
                <a:spcPts val="900"/>
              </a:spcBef>
              <a:spcAft>
                <a:spcPts val="900"/>
              </a:spcAft>
              <a:buFont typeface="Symbol" panose="05050102010706020507" pitchFamily="18" charset="2"/>
              <a:buChar char=""/>
            </a:pPr>
            <a:r>
              <a:rPr lang="en-US" sz="2800" dirty="0">
                <a:solidFill>
                  <a:srgbClr val="001320"/>
                </a:solidFill>
                <a:effectLst/>
                <a:latin typeface="Candara" panose="020E0502030303020204" pitchFamily="34" charset="0"/>
                <a:ea typeface="Times New Roman" panose="02020603050405020304" pitchFamily="18" charset="0"/>
                <a:cs typeface="Arial" panose="020B0604020202020204" pitchFamily="34" charset="0"/>
              </a:rPr>
              <a:t>Many times since then we have heard God’s voice</a:t>
            </a:r>
            <a:endParaRPr lang="en-US" sz="2800" dirty="0">
              <a:effectLst/>
              <a:latin typeface="Candara" panose="020E0502030303020204" pitchFamily="34" charset="0"/>
              <a:ea typeface="Times New Roman" panose="02020603050405020304" pitchFamily="18" charset="0"/>
              <a:cs typeface="Arial" panose="020B0604020202020204" pitchFamily="34" charset="0"/>
            </a:endParaRPr>
          </a:p>
          <a:p>
            <a:pPr marL="342900" marR="0" lvl="0" indent="-342900">
              <a:spcBef>
                <a:spcPts val="900"/>
              </a:spcBef>
              <a:spcAft>
                <a:spcPts val="900"/>
              </a:spcAft>
              <a:buFont typeface="Symbol" panose="05050102010706020507" pitchFamily="18" charset="2"/>
              <a:buChar char=""/>
            </a:pPr>
            <a:r>
              <a:rPr lang="en-US" sz="2800" dirty="0">
                <a:solidFill>
                  <a:srgbClr val="001320"/>
                </a:solidFill>
                <a:effectLst/>
                <a:latin typeface="Candara" panose="020E0502030303020204" pitchFamily="34" charset="0"/>
                <a:ea typeface="Times New Roman" panose="02020603050405020304" pitchFamily="18" charset="0"/>
                <a:cs typeface="Arial" panose="020B0604020202020204" pitchFamily="34" charset="0"/>
              </a:rPr>
              <a:t>Now, we have heard God’s voice again</a:t>
            </a:r>
            <a:endParaRPr lang="en-US" sz="2800" dirty="0">
              <a:latin typeface="Candara" panose="020E0502030303020204" pitchFamily="34" charset="0"/>
              <a:ea typeface="Times New Roman" panose="02020603050405020304" pitchFamily="18" charset="0"/>
              <a:cs typeface="Arial" panose="020B0604020202020204" pitchFamily="34" charset="0"/>
            </a:endParaRPr>
          </a:p>
          <a:p>
            <a:pPr marR="0" lvl="0" algn="ctr">
              <a:spcBef>
                <a:spcPts val="900"/>
              </a:spcBef>
              <a:spcAft>
                <a:spcPts val="900"/>
              </a:spcAft>
            </a:pPr>
            <a:r>
              <a:rPr lang="en-US" sz="2800" b="1" dirty="0">
                <a:solidFill>
                  <a:schemeClr val="accent5"/>
                </a:solidFill>
                <a:effectLst/>
                <a:latin typeface="Candara" panose="020E0502030303020204" pitchFamily="34" charset="0"/>
                <a:ea typeface="Times New Roman" panose="02020603050405020304" pitchFamily="18" charset="0"/>
              </a:rPr>
              <a:t>“Get back to the HUB!” </a:t>
            </a:r>
            <a:endParaRPr lang="en-US" sz="2800" dirty="0">
              <a:solidFill>
                <a:schemeClr val="accent5"/>
              </a:solidFill>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76200"/>
            <a:ext cx="9144000" cy="152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884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843" y="1628507"/>
            <a:ext cx="8254314" cy="3600986"/>
          </a:xfrm>
          <a:prstGeom prst="rect">
            <a:avLst/>
          </a:prstGeom>
        </p:spPr>
        <p:txBody>
          <a:bodyPr wrap="square">
            <a:spAutoFit/>
          </a:bodyPr>
          <a:lstStyle/>
          <a:p>
            <a:pPr indent="238125">
              <a:spcBef>
                <a:spcPts val="900"/>
              </a:spcBef>
              <a:spcAft>
                <a:spcPts val="900"/>
              </a:spcAft>
            </a:pPr>
            <a:r>
              <a:rPr lang="en-US" sz="2800" b="1" u="sng" dirty="0">
                <a:solidFill>
                  <a:schemeClr val="accent5"/>
                </a:solidFill>
                <a:effectLst/>
                <a:latin typeface="Candara" panose="020E0502030303020204" pitchFamily="34" charset="0"/>
                <a:ea typeface="Times New Roman" panose="02020603050405020304" pitchFamily="18" charset="0"/>
              </a:rPr>
              <a:t>Two Questions</a:t>
            </a:r>
            <a:endParaRPr lang="en-US" sz="2800" dirty="0">
              <a:solidFill>
                <a:schemeClr val="accent5"/>
              </a:solidFill>
              <a:effectLst/>
              <a:latin typeface="Candara" panose="020E0502030303020204" pitchFamily="34" charset="0"/>
              <a:ea typeface="Times New Roman" panose="02020603050405020304" pitchFamily="18" charset="0"/>
            </a:endParaRPr>
          </a:p>
          <a:p>
            <a:pPr indent="238125">
              <a:spcBef>
                <a:spcPts val="900"/>
              </a:spcBef>
              <a:spcAft>
                <a:spcPts val="900"/>
              </a:spcAft>
            </a:pPr>
            <a:r>
              <a:rPr lang="en-US" sz="2800" b="1" dirty="0">
                <a:solidFill>
                  <a:srgbClr val="001320"/>
                </a:solidFill>
                <a:effectLst/>
                <a:latin typeface="Candara" panose="020E0502030303020204" pitchFamily="34" charset="0"/>
                <a:ea typeface="Times New Roman" panose="02020603050405020304" pitchFamily="18" charset="0"/>
              </a:rPr>
              <a:t>1)  What is a HUB?</a:t>
            </a:r>
            <a:endParaRPr lang="en-US" sz="2800" b="1" dirty="0">
              <a:effectLst/>
              <a:latin typeface="Candara" panose="020E0502030303020204" pitchFamily="34" charset="0"/>
              <a:ea typeface="Times New Roman" panose="02020603050405020304" pitchFamily="18" charset="0"/>
            </a:endParaRPr>
          </a:p>
          <a:p>
            <a:pPr indent="238125">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	a)  It is where you begin</a:t>
            </a:r>
            <a:endParaRPr lang="en-US" sz="2800" dirty="0">
              <a:effectLst/>
              <a:latin typeface="Candara" panose="020E0502030303020204" pitchFamily="34" charset="0"/>
              <a:ea typeface="Times New Roman" panose="02020603050405020304" pitchFamily="18" charset="0"/>
            </a:endParaRPr>
          </a:p>
          <a:p>
            <a:pPr indent="238125">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	b)  It is home base</a:t>
            </a:r>
            <a:endParaRPr lang="en-US" sz="2800" dirty="0">
              <a:effectLst/>
              <a:latin typeface="Candara" panose="020E0502030303020204" pitchFamily="34" charset="0"/>
              <a:ea typeface="Times New Roman" panose="02020603050405020304" pitchFamily="18" charset="0"/>
            </a:endParaRPr>
          </a:p>
          <a:p>
            <a:pPr marL="1371600" indent="-457200">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c)  It is the place from which you are sent out – just like spokes on a wheel</a:t>
            </a:r>
            <a:endParaRPr lang="en-US" sz="28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0" y="76200"/>
            <a:ext cx="9144000" cy="152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4502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9144000" cy="152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2"/>
          <a:srcRect t="24766" b="17686"/>
          <a:stretch/>
        </p:blipFill>
        <p:spPr>
          <a:xfrm>
            <a:off x="470333" y="484910"/>
            <a:ext cx="8064067" cy="6123710"/>
          </a:xfrm>
          <a:prstGeom prst="rect">
            <a:avLst/>
          </a:prstGeom>
        </p:spPr>
      </p:pic>
      <p:sp>
        <p:nvSpPr>
          <p:cNvPr id="5" name="Oval 4"/>
          <p:cNvSpPr/>
          <p:nvPr/>
        </p:nvSpPr>
        <p:spPr>
          <a:xfrm>
            <a:off x="4806212" y="4937883"/>
            <a:ext cx="132456" cy="115794"/>
          </a:xfrm>
          <a:prstGeom prst="ellipse">
            <a:avLst/>
          </a:prstGeom>
          <a:solidFill>
            <a:srgbClr val="C0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Oval 6"/>
          <p:cNvSpPr/>
          <p:nvPr/>
        </p:nvSpPr>
        <p:spPr>
          <a:xfrm>
            <a:off x="3485598" y="3710324"/>
            <a:ext cx="2773680" cy="2686703"/>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643565" y="4769183"/>
            <a:ext cx="457750" cy="453194"/>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466333" y="1940190"/>
            <a:ext cx="6812211" cy="6226973"/>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0630" y="211121"/>
            <a:ext cx="9946135" cy="9569318"/>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426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606297"/>
            <a:ext cx="8869680" cy="5370701"/>
          </a:xfrm>
          <a:prstGeom prst="rect">
            <a:avLst/>
          </a:prstGeom>
        </p:spPr>
        <p:txBody>
          <a:bodyPr wrap="square">
            <a:spAutoFit/>
          </a:bodyPr>
          <a:lstStyle/>
          <a:p>
            <a:pPr indent="238125">
              <a:spcBef>
                <a:spcPts val="900"/>
              </a:spcBef>
              <a:spcAft>
                <a:spcPts val="900"/>
              </a:spcAft>
            </a:pPr>
            <a:r>
              <a:rPr lang="en-US" sz="2800" b="1" dirty="0">
                <a:solidFill>
                  <a:schemeClr val="accent5"/>
                </a:solidFill>
                <a:effectLst/>
                <a:latin typeface="Candara" panose="020E0502030303020204" pitchFamily="34" charset="0"/>
                <a:ea typeface="Times New Roman" panose="02020603050405020304" pitchFamily="18" charset="0"/>
              </a:rPr>
              <a:t>Acts 1:8</a:t>
            </a:r>
          </a:p>
          <a:p>
            <a:pPr indent="238125">
              <a:spcBef>
                <a:spcPts val="900"/>
              </a:spcBef>
              <a:spcAft>
                <a:spcPts val="900"/>
              </a:spcAft>
            </a:pPr>
            <a:r>
              <a:rPr lang="en-US" sz="2800" b="1" i="1" dirty="0">
                <a:solidFill>
                  <a:srgbClr val="A80000"/>
                </a:solidFill>
                <a:effectLst/>
                <a:latin typeface="Candara" panose="020E0502030303020204" pitchFamily="34" charset="0"/>
                <a:ea typeface="Times New Roman" panose="02020603050405020304" pitchFamily="18" charset="0"/>
              </a:rPr>
              <a:t>But you will receive power when the Holy Spirit comes upon you. And you will be my witnesses, telling people about me everywhere—in Jerusalem, throughout Judea, in Samaria, and to the ends of the earth.”</a:t>
            </a:r>
            <a:endParaRPr lang="en-US" sz="2800" b="1" dirty="0">
              <a:effectLst/>
              <a:latin typeface="Candara" panose="020E0502030303020204" pitchFamily="34" charset="0"/>
              <a:ea typeface="Times New Roman" panose="02020603050405020304" pitchFamily="18" charset="0"/>
            </a:endParaRPr>
          </a:p>
          <a:p>
            <a:pPr indent="238125">
              <a:spcBef>
                <a:spcPts val="900"/>
              </a:spcBef>
              <a:spcAft>
                <a:spcPts val="900"/>
              </a:spcAft>
            </a:pPr>
            <a:r>
              <a:rPr lang="en-US" sz="100" dirty="0">
                <a:solidFill>
                  <a:srgbClr val="001320"/>
                </a:solidFill>
                <a:effectLst/>
                <a:latin typeface="Candara" panose="020E0502030303020204" pitchFamily="34" charset="0"/>
                <a:ea typeface="Times New Roman" panose="02020603050405020304" pitchFamily="18" charset="0"/>
              </a:rPr>
              <a:t> </a:t>
            </a:r>
            <a:endParaRPr lang="en-US" sz="100" dirty="0">
              <a:effectLst/>
              <a:latin typeface="Candara" panose="020E0502030303020204" pitchFamily="34" charset="0"/>
              <a:ea typeface="Times New Roman" panose="02020603050405020304" pitchFamily="18" charset="0"/>
            </a:endParaRPr>
          </a:p>
          <a:p>
            <a:pPr indent="238125">
              <a:spcBef>
                <a:spcPts val="900"/>
              </a:spcBef>
              <a:spcAft>
                <a:spcPts val="900"/>
              </a:spcAft>
            </a:pPr>
            <a:r>
              <a:rPr lang="en-US" sz="2800" b="1" dirty="0">
                <a:solidFill>
                  <a:schemeClr val="accent5"/>
                </a:solidFill>
                <a:effectLst/>
                <a:latin typeface="Candara" panose="020E0502030303020204" pitchFamily="34" charset="0"/>
                <a:ea typeface="Times New Roman" panose="02020603050405020304" pitchFamily="18" charset="0"/>
              </a:rPr>
              <a:t>2)  What is our HUB?</a:t>
            </a:r>
            <a:endParaRPr lang="en-US" sz="2800" dirty="0">
              <a:solidFill>
                <a:schemeClr val="accent5"/>
              </a:solidFill>
              <a:effectLst/>
              <a:latin typeface="Candara" panose="020E0502030303020204" pitchFamily="34" charset="0"/>
              <a:ea typeface="Times New Roman" panose="02020603050405020304" pitchFamily="18" charset="0"/>
            </a:endParaRPr>
          </a:p>
          <a:p>
            <a:pPr marL="685800">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a)  We began in Georgetown</a:t>
            </a:r>
            <a:endParaRPr lang="en-US" sz="2800" dirty="0">
              <a:effectLst/>
              <a:latin typeface="Candara" panose="020E0502030303020204" pitchFamily="34" charset="0"/>
              <a:ea typeface="Times New Roman" panose="02020603050405020304" pitchFamily="18" charset="0"/>
            </a:endParaRPr>
          </a:p>
          <a:p>
            <a:pPr marL="685800">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b)  Our office and home base has always been there</a:t>
            </a:r>
            <a:endParaRPr lang="en-US" sz="2800" dirty="0">
              <a:effectLst/>
              <a:latin typeface="Candara" panose="020E0502030303020204" pitchFamily="34" charset="0"/>
              <a:ea typeface="Times New Roman" panose="02020603050405020304" pitchFamily="18" charset="0"/>
            </a:endParaRPr>
          </a:p>
          <a:p>
            <a:pPr marL="685800">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c)  We have sent out many from this place</a:t>
            </a:r>
            <a:endParaRPr lang="en-US" sz="28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76200"/>
            <a:ext cx="9144000" cy="152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100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1528317"/>
            <a:ext cx="8458200" cy="3831818"/>
          </a:xfrm>
          <a:prstGeom prst="rect">
            <a:avLst/>
          </a:prstGeom>
        </p:spPr>
        <p:txBody>
          <a:bodyPr wrap="square">
            <a:spAutoFit/>
          </a:bodyPr>
          <a:lstStyle/>
          <a:p>
            <a:pPr>
              <a:spcBef>
                <a:spcPts val="900"/>
              </a:spcBef>
              <a:spcAft>
                <a:spcPts val="900"/>
              </a:spcAft>
            </a:pPr>
            <a:r>
              <a:rPr lang="en-US" sz="2800" b="1" dirty="0">
                <a:solidFill>
                  <a:schemeClr val="accent5"/>
                </a:solidFill>
                <a:effectLst/>
                <a:latin typeface="Candara" panose="020E0502030303020204" pitchFamily="34" charset="0"/>
                <a:ea typeface="Times New Roman" panose="02020603050405020304" pitchFamily="18" charset="0"/>
              </a:rPr>
              <a:t>What will this require?</a:t>
            </a:r>
            <a:endParaRPr lang="en-US" sz="2800" dirty="0">
              <a:solidFill>
                <a:schemeClr val="accent5"/>
              </a:solidFill>
              <a:effectLst/>
              <a:latin typeface="Candara" panose="020E0502030303020204" pitchFamily="34" charset="0"/>
              <a:ea typeface="Times New Roman" panose="02020603050405020304" pitchFamily="18" charset="0"/>
            </a:endParaRPr>
          </a:p>
          <a:p>
            <a:pPr>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1)  A re-launch of The Sycamore Church in Georgetown</a:t>
            </a:r>
            <a:endParaRPr lang="en-US" sz="2800" dirty="0">
              <a:effectLst/>
              <a:latin typeface="Candara" panose="020E0502030303020204" pitchFamily="34" charset="0"/>
              <a:ea typeface="Times New Roman" panose="02020603050405020304" pitchFamily="18" charset="0"/>
            </a:endParaRPr>
          </a:p>
          <a:p>
            <a:pPr>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2)  A renewal and revival of us as a people</a:t>
            </a:r>
            <a:endParaRPr lang="en-US" sz="2800" dirty="0">
              <a:effectLst/>
              <a:latin typeface="Candara" panose="020E0502030303020204" pitchFamily="34" charset="0"/>
              <a:ea typeface="Times New Roman" panose="02020603050405020304" pitchFamily="18" charset="0"/>
            </a:endParaRPr>
          </a:p>
          <a:p>
            <a:pPr>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3)  An ALL-IN commitment to Jesus and this body </a:t>
            </a:r>
            <a:endParaRPr lang="en-US" sz="2800" dirty="0">
              <a:effectLst/>
              <a:latin typeface="Candara" panose="020E0502030303020204" pitchFamily="34" charset="0"/>
              <a:ea typeface="Times New Roman" panose="02020603050405020304" pitchFamily="18" charset="0"/>
            </a:endParaRPr>
          </a:p>
          <a:p>
            <a:pPr>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4)  A centering of our lives on HIS purpose – KHMHK</a:t>
            </a:r>
            <a:endParaRPr lang="en-US" sz="2800" dirty="0">
              <a:effectLst/>
              <a:latin typeface="Candara" panose="020E0502030303020204" pitchFamily="34" charset="0"/>
              <a:ea typeface="Times New Roman" panose="02020603050405020304" pitchFamily="18" charset="0"/>
            </a:endParaRPr>
          </a:p>
          <a:p>
            <a:pPr>
              <a:spcBef>
                <a:spcPts val="900"/>
              </a:spcBef>
              <a:spcAft>
                <a:spcPts val="900"/>
              </a:spcAft>
            </a:pPr>
            <a:r>
              <a:rPr lang="en-US" sz="2800" dirty="0">
                <a:solidFill>
                  <a:srgbClr val="001320"/>
                </a:solidFill>
                <a:effectLst/>
                <a:latin typeface="Candara" panose="020E0502030303020204" pitchFamily="34" charset="0"/>
                <a:ea typeface="Times New Roman" panose="02020603050405020304" pitchFamily="18" charset="0"/>
              </a:rPr>
              <a:t>5)  Hearing His voice</a:t>
            </a:r>
            <a:endParaRPr lang="en-US" sz="28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76200"/>
            <a:ext cx="9144000" cy="152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124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TotalTime>
  <Words>324</Words>
  <Application>Microsoft Office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Candara</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Bonifacio</dc:creator>
  <cp:lastModifiedBy>Sycamore Church</cp:lastModifiedBy>
  <cp:revision>11</cp:revision>
  <dcterms:created xsi:type="dcterms:W3CDTF">2019-01-20T04:03:16Z</dcterms:created>
  <dcterms:modified xsi:type="dcterms:W3CDTF">2019-01-20T13:48:01Z</dcterms:modified>
</cp:coreProperties>
</file>